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8"/>
  </p:notesMasterIdLst>
  <p:handoutMasterIdLst>
    <p:handoutMasterId r:id="rId19"/>
  </p:handoutMasterIdLst>
  <p:sldIdLst>
    <p:sldId id="302" r:id="rId2"/>
    <p:sldId id="321" r:id="rId3"/>
    <p:sldId id="331" r:id="rId4"/>
    <p:sldId id="332" r:id="rId5"/>
    <p:sldId id="342" r:id="rId6"/>
    <p:sldId id="335" r:id="rId7"/>
    <p:sldId id="336" r:id="rId8"/>
    <p:sldId id="346" r:id="rId9"/>
    <p:sldId id="344" r:id="rId10"/>
    <p:sldId id="345" r:id="rId11"/>
    <p:sldId id="337" r:id="rId12"/>
    <p:sldId id="338" r:id="rId13"/>
    <p:sldId id="343" r:id="rId14"/>
    <p:sldId id="339" r:id="rId15"/>
    <p:sldId id="340" r:id="rId16"/>
    <p:sldId id="341" r:id="rId17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7B1"/>
    <a:srgbClr val="828383"/>
    <a:srgbClr val="005BBB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/>
    <p:restoredTop sz="95850"/>
  </p:normalViewPr>
  <p:slideViewPr>
    <p:cSldViewPr snapToGrid="0" snapToObjects="1">
      <p:cViewPr varScale="1">
        <p:scale>
          <a:sx n="118" d="100"/>
          <a:sy n="118" d="100"/>
        </p:scale>
        <p:origin x="1472" y="200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11/15/23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11/15/23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0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1712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1049311"/>
            <a:ext cx="5308027" cy="2950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8"/>
            <a:ext cx="9141713" cy="685628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" y="5366672"/>
            <a:ext cx="6810538" cy="9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8"/>
            <a:ext cx="9141712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56223"/>
            <a:ext cx="5839533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"/>
            <a:ext cx="9141712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56223"/>
            <a:ext cx="5839533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1049311"/>
            <a:ext cx="5320076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"/>
            <a:ext cx="9141713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7546663" y="6240989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56223"/>
            <a:ext cx="5839533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895" r:id="rId5"/>
    <p:sldLayoutId id="2147483897" r:id="rId6"/>
    <p:sldLayoutId id="2147483907" r:id="rId7"/>
    <p:sldLayoutId id="2147483898" r:id="rId8"/>
    <p:sldLayoutId id="2147483900" r:id="rId9"/>
    <p:sldLayoutId id="2147483906" r:id="rId10"/>
    <p:sldLayoutId id="214748390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yvanscoy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myvanscoy.ne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176" y="4454313"/>
            <a:ext cx="4978908" cy="144433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Amy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</a:rPr>
              <a:t>VanScoy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, MLIS, PhD</a:t>
            </a:r>
          </a:p>
          <a:p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Associate Professor</a:t>
            </a:r>
          </a:p>
          <a:p>
            <a:r>
              <a:rPr lang="en-US" sz="2600" dirty="0">
                <a:hlinkClick r:id="rId3"/>
              </a:rPr>
              <a:t>www.amyvanscoy.net</a:t>
            </a:r>
            <a:endParaRPr lang="en-US" sz="2600" dirty="0"/>
          </a:p>
          <a:p>
            <a:r>
              <a:rPr lang="en-US" sz="2600" dirty="0" err="1">
                <a:solidFill>
                  <a:schemeClr val="tx1">
                    <a:lumMod val="50000"/>
                  </a:schemeClr>
                </a:solidFill>
              </a:rPr>
              <a:t>vanscoy@buffalo.edu</a:t>
            </a:r>
            <a:endParaRPr lang="en-US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5176" y="2035628"/>
            <a:ext cx="7953538" cy="2386584"/>
          </a:xfrm>
        </p:spPr>
        <p:txBody>
          <a:bodyPr>
            <a:normAutofit/>
          </a:bodyPr>
          <a:lstStyle/>
          <a:p>
            <a:r>
              <a:rPr lang="en-US" sz="3200" dirty="0"/>
              <a:t>Reference &amp; information service as an emerging issue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59DF0-BD81-B796-B4C2-80024651F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52" y="273085"/>
            <a:ext cx="1719226" cy="1838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1BCF3-5C60-6E90-D030-5A5B8DEDA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5930744"/>
            <a:ext cx="4005563" cy="5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8" y="1082821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Creation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Nurturing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Refuge or sanctuary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Something spiritual and magical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Addiction</a:t>
            </a: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Metaphors for reference and information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6D897-C7DF-DAE7-1B46-3906D7DCD3CC}"/>
              </a:ext>
            </a:extLst>
          </p:cNvPr>
          <p:cNvSpPr txBox="1"/>
          <p:nvPr/>
        </p:nvSpPr>
        <p:spPr>
          <a:xfrm>
            <a:off x="226718" y="5534561"/>
            <a:ext cx="8048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ffectLst/>
              </a:rPr>
              <a:t>Lakoff, G., &amp; Johnson, M. (1980). </a:t>
            </a:r>
            <a:r>
              <a:rPr lang="en-US" sz="1600" i="1" dirty="0">
                <a:solidFill>
                  <a:schemeClr val="tx2"/>
                </a:solidFill>
                <a:effectLst/>
              </a:rPr>
              <a:t>Metaphors we live by. </a:t>
            </a:r>
            <a:r>
              <a:rPr lang="en-US" sz="1600" dirty="0">
                <a:solidFill>
                  <a:schemeClr val="tx2"/>
                </a:solidFill>
                <a:effectLst/>
              </a:rPr>
              <a:t>University of Chicago Press. 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 (2016). Making sense of professional work: Metaphors for reference and information service. 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Library &amp; Information Science Research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38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243-249.</a:t>
            </a:r>
          </a:p>
          <a:p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9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082821"/>
            <a:ext cx="8048793" cy="261385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Q methodology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	card sort and interview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66 librarians from a variety of library types in Slovenia, South Africa, and the United States</a:t>
            </a:r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marL="38100" lvl="0" indent="0">
              <a:lnSpc>
                <a:spcPct val="150000"/>
              </a:lnSpc>
              <a:buNone/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chemeClr val="accent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chemeClr val="accent1"/>
              </a:solidFill>
              <a:latin typeface="+mj-lt"/>
              <a:ea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chemeClr val="accent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Librarians’ orientations to RIS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B79B1-75FE-18D8-D1E0-09D1D50E7822}"/>
              </a:ext>
            </a:extLst>
          </p:cNvPr>
          <p:cNvSpPr txBox="1"/>
          <p:nvPr/>
        </p:nvSpPr>
        <p:spPr>
          <a:xfrm>
            <a:off x="0" y="4795897"/>
            <a:ext cx="7671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sz="1600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, A. (2021). Using Q methodology to understand conflicting conceptualizations of reference and information service. </a:t>
            </a:r>
            <a:r>
              <a:rPr lang="en-US" sz="1600" i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Library &amp; Information Science Research 43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(3).</a:t>
            </a: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chemeClr val="accent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1600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, A. (2023). “We bring change to the people” or not: Librarians’ views on reference and information service as social change work. </a:t>
            </a:r>
            <a:r>
              <a:rPr lang="en-US" sz="1600" i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Library Quarterly 93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(2), </a:t>
            </a:r>
            <a:r>
              <a:rPr lang="en-US" sz="1600" kern="100" dirty="0">
                <a:solidFill>
                  <a:schemeClr val="accent1"/>
                </a:solidFill>
                <a:effectLst/>
                <a:latin typeface="+mn-lt"/>
                <a:ea typeface="Malgun Gothic" panose="020B0503020000020004" pitchFamily="34" charset="-127"/>
              </a:rPr>
              <a:t>127-140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chemeClr val="accent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6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120586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Transformation and empathy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Communication and information provision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Empowering and learning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marL="38100" lvl="0" indent="0">
              <a:lnSpc>
                <a:spcPct val="150000"/>
              </a:lnSpc>
              <a:buNone/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Librarians’ orientations to RIS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3ACE1-AE4E-03C6-98CE-79B27D18EBEF}"/>
              </a:ext>
            </a:extLst>
          </p:cNvPr>
          <p:cNvSpPr txBox="1"/>
          <p:nvPr/>
        </p:nvSpPr>
        <p:spPr>
          <a:xfrm>
            <a:off x="0" y="4784487"/>
            <a:ext cx="7671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sz="1600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, A. (2021). Using Q methodology to understand conflicting conceptualizations of reference and information service. </a:t>
            </a:r>
            <a:r>
              <a:rPr lang="en-US" sz="1600" i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Library &amp; Information Science Research 43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(3).</a:t>
            </a: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chemeClr val="accent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1600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, A. (2023). “We bring change to the people” or not: Librarians’ views on reference and information service as social change work. </a:t>
            </a:r>
            <a:r>
              <a:rPr lang="en-US" sz="1600" i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Library Quarterly 93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(2), </a:t>
            </a:r>
            <a:r>
              <a:rPr lang="en-US" sz="1600" kern="100" dirty="0">
                <a:solidFill>
                  <a:schemeClr val="accent1"/>
                </a:solidFill>
                <a:effectLst/>
                <a:latin typeface="+mn-lt"/>
                <a:ea typeface="Malgun Gothic" panose="020B0503020000020004" pitchFamily="34" charset="-127"/>
              </a:rPr>
              <a:t>127-140</a:t>
            </a:r>
            <a:r>
              <a:rPr lang="en-US" sz="16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80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120586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Exploring orientations to RIS practice for librarians in Pakistan with Dr. Rafiq</a:t>
            </a: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marL="38100" lvl="0" indent="0">
              <a:lnSpc>
                <a:spcPct val="150000"/>
              </a:lnSpc>
              <a:buNone/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Current work</a:t>
            </a:r>
          </a:p>
        </p:txBody>
      </p:sp>
    </p:spTree>
    <p:extLst>
      <p:ext uri="{BB962C8B-B14F-4D97-AF65-F5344CB8AC3E}">
        <p14:creationId xmlns:p14="http://schemas.microsoft.com/office/powerpoint/2010/main" val="317637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082821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Research and professional education focus on behaviors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De-professionalization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Ignores the complexity and nuance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Leads to problems in research and service evaluation</a:t>
            </a:r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marL="38100" lvl="0" indent="0">
              <a:lnSpc>
                <a:spcPct val="150000"/>
              </a:lnSpc>
              <a:buNone/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The challenge for RIS</a:t>
            </a:r>
          </a:p>
        </p:txBody>
      </p:sp>
    </p:spTree>
    <p:extLst>
      <p:ext uri="{BB962C8B-B14F-4D97-AF65-F5344CB8AC3E}">
        <p14:creationId xmlns:p14="http://schemas.microsoft.com/office/powerpoint/2010/main" val="149628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082821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RIS as a complex, professional activity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Perspective of practitioners and practice-based theory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Use of a global perspective</a:t>
            </a:r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marL="38100" lvl="0" indent="0">
              <a:lnSpc>
                <a:spcPct val="150000"/>
              </a:lnSpc>
              <a:buNone/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Emerging approach to RIS</a:t>
            </a:r>
          </a:p>
        </p:txBody>
      </p:sp>
    </p:spTree>
    <p:extLst>
      <p:ext uri="{BB962C8B-B14F-4D97-AF65-F5344CB8AC3E}">
        <p14:creationId xmlns:p14="http://schemas.microsoft.com/office/powerpoint/2010/main" val="26975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120586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www.amyvanscoy.net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vanscoy@buffalo.edu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marL="38100" lvl="0" indent="0">
              <a:lnSpc>
                <a:spcPct val="150000"/>
              </a:lnSpc>
              <a:buNone/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B48EE-B6EA-B89E-0F40-83211C563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7" y="4757999"/>
            <a:ext cx="1719226" cy="18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120586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My research journey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Reference and information service (RIS) as an emerging issue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Focus of the talk</a:t>
            </a:r>
          </a:p>
        </p:txBody>
      </p:sp>
    </p:spTree>
    <p:extLst>
      <p:ext uri="{BB962C8B-B14F-4D97-AF65-F5344CB8AC3E}">
        <p14:creationId xmlns:p14="http://schemas.microsoft.com/office/powerpoint/2010/main" val="182917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082821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Information provision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Instruction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Relationship-building (content/relational model)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Counselor librarianship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RIS in the literature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EEE02-FB0B-B5EA-F0E3-99EDCEDD3002}"/>
              </a:ext>
            </a:extLst>
          </p:cNvPr>
          <p:cNvSpPr txBox="1"/>
          <p:nvPr/>
        </p:nvSpPr>
        <p:spPr>
          <a:xfrm>
            <a:off x="292319" y="4765119"/>
            <a:ext cx="781461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accent1"/>
                </a:solidFill>
                <a:effectLst/>
              </a:rPr>
              <a:t>Radford, M. L., &amp; Radford, G. P. (2017). </a:t>
            </a:r>
            <a:r>
              <a:rPr lang="en-US" sz="1600" b="0" i="1" dirty="0">
                <a:solidFill>
                  <a:schemeClr val="accent1"/>
                </a:solidFill>
                <a:effectLst/>
              </a:rPr>
              <a:t>Library conversations: Reclaiming interpersonal communication theory for understanding professional encounters. </a:t>
            </a:r>
            <a:r>
              <a:rPr lang="en-US" sz="1600" b="0" i="0" dirty="0">
                <a:solidFill>
                  <a:schemeClr val="accent1"/>
                </a:solidFill>
                <a:effectLst/>
              </a:rPr>
              <a:t>Neal-Schuman.</a:t>
            </a:r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 (2012). Inventing the future by examining traditional and emerging roles for reference librarians. In M. L. Radford (Ed.), 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Leading the Reference Renaissance: Today’s Ideas for Tomorrow’s Cutting-Edge Services 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(pp. 79-94). Neal-Schuman.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9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8" y="1043526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RIS from the practitioner perspective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Interpretative phenomenological analysis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8 librarians from large, research libraries in the USA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Experience of RIS for academic research librarians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53818-BB6E-E4F3-061C-7EC8222C772C}"/>
              </a:ext>
            </a:extLst>
          </p:cNvPr>
          <p:cNvSpPr txBox="1"/>
          <p:nvPr/>
        </p:nvSpPr>
        <p:spPr>
          <a:xfrm>
            <a:off x="292319" y="5042118"/>
            <a:ext cx="80487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effectLst/>
              </a:rPr>
              <a:t>Smith, J. A., Flowers, P., &amp; Larkin, M. (2009). </a:t>
            </a:r>
            <a:r>
              <a:rPr lang="en-US" sz="1600" i="1" dirty="0">
                <a:solidFill>
                  <a:schemeClr val="accent1"/>
                </a:solidFill>
                <a:effectLst/>
              </a:rPr>
              <a:t>Interpretative phenomenological analysis: Theory, method and research</a:t>
            </a:r>
            <a:r>
              <a:rPr lang="en-US" sz="1600" dirty="0">
                <a:solidFill>
                  <a:schemeClr val="accent1"/>
                </a:solidFill>
                <a:effectLst/>
              </a:rPr>
              <a:t>. Sage. </a:t>
            </a:r>
            <a:endParaRPr lang="en-US" sz="1600" dirty="0">
              <a:solidFill>
                <a:schemeClr val="accent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 (2013). Fully engaged practice and emotional connection: Aspects of the practitioner perspective of reference and information service.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Library &amp; Information Science Research, 35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(1), 272-278.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2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8" y="1082821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Importance of the user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Variety and uncertainty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Fully engaged practice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Emotional connection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Sense of self as reference professional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Experience of RIS for academic research librarians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53818-BB6E-E4F3-061C-7EC8222C772C}"/>
              </a:ext>
            </a:extLst>
          </p:cNvPr>
          <p:cNvSpPr txBox="1"/>
          <p:nvPr/>
        </p:nvSpPr>
        <p:spPr>
          <a:xfrm>
            <a:off x="292318" y="5042118"/>
            <a:ext cx="80487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effectLst/>
              </a:rPr>
              <a:t>Smith, J. A., Flowers, P., &amp; Larkin, M. (2009). </a:t>
            </a:r>
            <a:r>
              <a:rPr lang="en-US" sz="1600" i="1" dirty="0">
                <a:solidFill>
                  <a:schemeClr val="accent1"/>
                </a:solidFill>
                <a:effectLst/>
              </a:rPr>
              <a:t>Interpretative phenomenological analysis: Theory, method and research</a:t>
            </a:r>
            <a:r>
              <a:rPr lang="en-US" sz="1600" dirty="0">
                <a:solidFill>
                  <a:schemeClr val="accent1"/>
                </a:solidFill>
                <a:effectLst/>
              </a:rPr>
              <a:t>. Sage. </a:t>
            </a:r>
            <a:endParaRPr lang="en-US" sz="1600" dirty="0">
              <a:solidFill>
                <a:schemeClr val="accent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 (2013). Fully engaged practice and emotional connection: Aspects of the practitioner perspective of reference and information service.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Library &amp; Information Science Research, 35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(1), 272-278.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3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082821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Interpretative phenomenological analysis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8 librarians of color from the USA</a:t>
            </a:r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Experience of RIS for minority librarians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446E6-FE0B-E184-072B-8593C03E69D6}"/>
              </a:ext>
            </a:extLst>
          </p:cNvPr>
          <p:cNvSpPr txBox="1"/>
          <p:nvPr/>
        </p:nvSpPr>
        <p:spPr>
          <a:xfrm>
            <a:off x="292319" y="5049338"/>
            <a:ext cx="73823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A., &amp; Bright K. (2017). Including the voices of librarians of color in reference and information services research. 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Reference &amp; User Services Quarterly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57 (2) 104-114.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A., &amp; Bright, K. (2019). Articulating the experience of “uniqueness and difference” for librarians of color. 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Library Quarterly, 89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(4), 285-297.</a:t>
            </a:r>
          </a:p>
          <a:p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9" y="1082821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Uniqueness and difference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Broad range of professional skills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Complex job in a web of outside forces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Messiness and beauty of the human interaction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Learning, growth, and change</a:t>
            </a:r>
          </a:p>
          <a:p>
            <a:pPr lvl="0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Experience of RIS for minority librarians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C72CB-14FC-AD0A-9DA8-8B991773CAE8}"/>
              </a:ext>
            </a:extLst>
          </p:cNvPr>
          <p:cNvSpPr txBox="1"/>
          <p:nvPr/>
        </p:nvSpPr>
        <p:spPr>
          <a:xfrm>
            <a:off x="292319" y="4964112"/>
            <a:ext cx="73823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A., &amp; Bright K. (2017). Including the voices of librarians of color in reference and information services research. 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Reference &amp; User Services Quarterly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57 (2) 104-114.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A., &amp; Bright, K. (2019). Articulating the experience of “uniqueness and difference” for librarians of color. 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Library Quarterly, 89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(4), 285-297.</a:t>
            </a:r>
          </a:p>
          <a:p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7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8" y="1082821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Librarians’ conceptualizations of RIS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Secondary analysis/metaphorical analysis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40 librarians from a variety of library types in the USA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Metaphors for reference and information service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53818-BB6E-E4F3-061C-7EC8222C772C}"/>
              </a:ext>
            </a:extLst>
          </p:cNvPr>
          <p:cNvSpPr txBox="1"/>
          <p:nvPr/>
        </p:nvSpPr>
        <p:spPr>
          <a:xfrm>
            <a:off x="292318" y="5388970"/>
            <a:ext cx="8048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ffectLst/>
              </a:rPr>
              <a:t>Lakoff, G., &amp; Johnson, M. (1980). </a:t>
            </a:r>
            <a:r>
              <a:rPr lang="en-US" sz="1600" i="1" dirty="0">
                <a:solidFill>
                  <a:schemeClr val="tx2"/>
                </a:solidFill>
                <a:effectLst/>
              </a:rPr>
              <a:t>Metaphors we live by. </a:t>
            </a:r>
            <a:r>
              <a:rPr lang="en-US" sz="1600" dirty="0">
                <a:solidFill>
                  <a:schemeClr val="tx2"/>
                </a:solidFill>
                <a:effectLst/>
              </a:rPr>
              <a:t>University of Chicago Press. 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 (2016). Making sense of professional work: Metaphors for reference and information service. 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Library &amp; Information Science Research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38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243-249.</a:t>
            </a:r>
          </a:p>
          <a:p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4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2318" y="1082821"/>
            <a:ext cx="8048793" cy="461682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Navigation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Digging and hunting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Puzzle and mystery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Combat, competition, and heroic deeds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Talent and skill</a:t>
            </a:r>
            <a:r>
              <a:rPr lang="en-US" sz="20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F6863-168F-0C40-8234-4CB08CA8EB54}"/>
              </a:ext>
            </a:extLst>
          </p:cNvPr>
          <p:cNvSpPr/>
          <p:nvPr/>
        </p:nvSpPr>
        <p:spPr>
          <a:xfrm>
            <a:off x="226718" y="257631"/>
            <a:ext cx="3972910" cy="5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319" y="0"/>
            <a:ext cx="7814618" cy="825190"/>
          </a:xfrm>
        </p:spPr>
        <p:txBody>
          <a:bodyPr>
            <a:normAutofit/>
          </a:bodyPr>
          <a:lstStyle/>
          <a:p>
            <a:r>
              <a:rPr lang="en-US" sz="2400" dirty="0"/>
              <a:t>Metaphors for reference and information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4783A-1456-786A-4CE0-BE8067CBD709}"/>
              </a:ext>
            </a:extLst>
          </p:cNvPr>
          <p:cNvSpPr txBox="1"/>
          <p:nvPr/>
        </p:nvSpPr>
        <p:spPr>
          <a:xfrm>
            <a:off x="226718" y="5534561"/>
            <a:ext cx="8048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effectLst/>
              </a:rPr>
              <a:t>Lakoff, G., &amp; Johnson, M. (1980). </a:t>
            </a:r>
            <a:r>
              <a:rPr lang="en-US" sz="1600" i="1" dirty="0">
                <a:solidFill>
                  <a:schemeClr val="tx2"/>
                </a:solidFill>
                <a:effectLst/>
              </a:rPr>
              <a:t>Metaphors we live by. </a:t>
            </a:r>
            <a:r>
              <a:rPr lang="en-US" sz="1600" dirty="0">
                <a:solidFill>
                  <a:schemeClr val="tx2"/>
                </a:solidFill>
                <a:effectLst/>
              </a:rPr>
              <a:t>University of Chicago Press. 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VanScoy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A. (2016). Making sense of professional work: Metaphors for reference and information service. 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Library &amp; Information Science Research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sz="1600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38</a:t>
            </a:r>
            <a:r>
              <a:rPr lang="en-US" sz="16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243-249.</a:t>
            </a:r>
          </a:p>
          <a:p>
            <a:endParaRPr lang="en-US" sz="160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09508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30413</TotalTime>
  <Words>1002</Words>
  <Application>Microsoft Macintosh PowerPoint</Application>
  <PresentationFormat>On-screen Show (4:3)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Georgia</vt:lpstr>
      <vt:lpstr>LucidaGrande</vt:lpstr>
      <vt:lpstr>Times New Roman</vt:lpstr>
      <vt:lpstr>UB Powerpoint Template</vt:lpstr>
      <vt:lpstr>Reference &amp; information service as an emerging issue</vt:lpstr>
      <vt:lpstr>Focus of the talk</vt:lpstr>
      <vt:lpstr>RIS in the literature</vt:lpstr>
      <vt:lpstr>Experience of RIS for academic research librarians</vt:lpstr>
      <vt:lpstr>Experience of RIS for academic research librarians</vt:lpstr>
      <vt:lpstr>Experience of RIS for minority librarians</vt:lpstr>
      <vt:lpstr>Experience of RIS for minority librarians</vt:lpstr>
      <vt:lpstr>Metaphors for reference and information service</vt:lpstr>
      <vt:lpstr>Metaphors for reference and information service</vt:lpstr>
      <vt:lpstr>Metaphors for reference and information service</vt:lpstr>
      <vt:lpstr>Librarians’ orientations to RIS</vt:lpstr>
      <vt:lpstr>Librarians’ orientations to RIS</vt:lpstr>
      <vt:lpstr>Current work</vt:lpstr>
      <vt:lpstr>The challenge for RIS</vt:lpstr>
      <vt:lpstr>Emerging approach to RIS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Amy Vanscoy</cp:lastModifiedBy>
  <cp:revision>242</cp:revision>
  <cp:lastPrinted>2019-05-06T18:20:13Z</cp:lastPrinted>
  <dcterms:created xsi:type="dcterms:W3CDTF">2016-06-28T14:05:07Z</dcterms:created>
  <dcterms:modified xsi:type="dcterms:W3CDTF">2023-11-15T03:17:32Z</dcterms:modified>
  <cp:category/>
</cp:coreProperties>
</file>